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村中　亜津子" initials="村中　亜津子" lastIdx="8" clrIdx="0">
    <p:extLst>
      <p:ext uri="{19B8F6BF-5375-455C-9EA6-DF929625EA0E}">
        <p15:presenceInfo xmlns:p15="http://schemas.microsoft.com/office/powerpoint/2012/main" userId="S-1-5-21-161959346-1900351369-444732941-5409" providerId="AD"/>
      </p:ext>
    </p:extLst>
  </p:cmAuthor>
  <p:cmAuthor id="2" name="小浜　成" initials="小浜　成" lastIdx="1" clrIdx="1">
    <p:extLst>
      <p:ext uri="{19B8F6BF-5375-455C-9EA6-DF929625EA0E}">
        <p15:presenceInfo xmlns:p15="http://schemas.microsoft.com/office/powerpoint/2012/main" userId="S-1-5-21-161959346-1900351369-444732941-27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3716" autoAdjust="0"/>
  </p:normalViewPr>
  <p:slideViewPr>
    <p:cSldViewPr>
      <p:cViewPr varScale="1">
        <p:scale>
          <a:sx n="64" d="100"/>
          <a:sy n="64" d="100"/>
        </p:scale>
        <p:origin x="1589" y="67"/>
      </p:cViewPr>
      <p:guideLst>
        <p:guide orient="horz" pos="3141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commentAuthors" Target="commentAuthor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45D55-F446-441B-BDE4-D8E7B451ABA1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89313" y="849313"/>
            <a:ext cx="31480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3DA62-43EE-43BA-B818-F79D576AA2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415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3DA62-43EE-43BA-B818-F79D576AA2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037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2D99-B5E8-42DB-840C-898EF39F3452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078563"/>
              </p:ext>
            </p:extLst>
          </p:nvPr>
        </p:nvGraphicFramePr>
        <p:xfrm>
          <a:off x="228199" y="6361230"/>
          <a:ext cx="13216124" cy="3480268"/>
        </p:xfrm>
        <a:graphic>
          <a:graphicData uri="http://schemas.openxmlformats.org/drawingml/2006/table">
            <a:tbl>
              <a:tblPr/>
              <a:tblGrid>
                <a:gridCol w="1007816">
                  <a:extLst>
                    <a:ext uri="{9D8B030D-6E8A-4147-A177-3AD203B41FA5}">
                      <a16:colId xmlns:a16="http://schemas.microsoft.com/office/drawing/2014/main" val="685907890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875152719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733067187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14998145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43424327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91363141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2131003374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15254966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770371980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1867409538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381121084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4019342443"/>
                    </a:ext>
                  </a:extLst>
                </a:gridCol>
                <a:gridCol w="1017359">
                  <a:extLst>
                    <a:ext uri="{9D8B030D-6E8A-4147-A177-3AD203B41FA5}">
                      <a16:colId xmlns:a16="http://schemas.microsoft.com/office/drawing/2014/main" val="3638936833"/>
                    </a:ext>
                  </a:extLst>
                </a:gridCol>
              </a:tblGrid>
              <a:tr h="3536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414410"/>
                  </a:ext>
                </a:extLst>
              </a:tr>
              <a:tr h="312658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3185117"/>
                  </a:ext>
                </a:extLst>
              </a:tr>
            </a:tbl>
          </a:graphicData>
        </a:graphic>
      </p:graphicFrame>
      <p:sp>
        <p:nvSpPr>
          <p:cNvPr id="30" name="ホームベース 42">
            <a:extLst>
              <a:ext uri="{FF2B5EF4-FFF2-40B4-BE49-F238E27FC236}">
                <a16:creationId xmlns:a16="http://schemas.microsoft.com/office/drawing/2014/main" id="{84AFEACC-6C20-423F-84A9-40794568C9EB}"/>
              </a:ext>
            </a:extLst>
          </p:cNvPr>
          <p:cNvSpPr/>
          <p:nvPr/>
        </p:nvSpPr>
        <p:spPr>
          <a:xfrm>
            <a:off x="1385963" y="7972389"/>
            <a:ext cx="1865694" cy="580473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ユネスコへの提出資料作成・英訳作業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7" name="ホームベース 42">
            <a:extLst>
              <a:ext uri="{FF2B5EF4-FFF2-40B4-BE49-F238E27FC236}">
                <a16:creationId xmlns:a16="http://schemas.microsoft.com/office/drawing/2014/main" id="{737A9393-4D6D-466E-9576-4BA426103573}"/>
              </a:ext>
            </a:extLst>
          </p:cNvPr>
          <p:cNvSpPr/>
          <p:nvPr/>
        </p:nvSpPr>
        <p:spPr>
          <a:xfrm>
            <a:off x="7367065" y="8103247"/>
            <a:ext cx="5615013" cy="337338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ユネスコからの回答に対する対応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5472" y="6108987"/>
            <a:ext cx="13448803" cy="381298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AutoShape 226"/>
          <p:cNvSpPr>
            <a:spLocks noChangeArrowheads="1"/>
          </p:cNvSpPr>
          <p:nvPr/>
        </p:nvSpPr>
        <p:spPr bwMode="auto">
          <a:xfrm>
            <a:off x="228199" y="5868277"/>
            <a:ext cx="3608089" cy="34327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423" tIns="45712" rIns="91423" bIns="45712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  <a:defRPr sz="1000"/>
            </a:pPr>
            <a:r>
              <a:rPr lang="ja-JP" altLang="en-US" sz="1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令和７年度　年間スケジュール（想定）</a:t>
            </a:r>
            <a:endParaRPr lang="en-US" altLang="ja-JP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"/>
          <p:cNvSpPr txBox="1"/>
          <p:nvPr/>
        </p:nvSpPr>
        <p:spPr>
          <a:xfrm>
            <a:off x="6905134" y="809872"/>
            <a:ext cx="6670810" cy="5040561"/>
          </a:xfrm>
          <a:prstGeom prst="rect">
            <a:avLst/>
          </a:prstGeom>
          <a:solidFill>
            <a:schemeClr val="lt1"/>
          </a:solidFill>
          <a:ln w="12700" cmpd="dbl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23" tIns="45712" rIns="91423" bIns="45712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4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4" name="テキスト ボックス 4"/>
          <p:cNvSpPr txBox="1"/>
          <p:nvPr/>
        </p:nvSpPr>
        <p:spPr>
          <a:xfrm>
            <a:off x="121744" y="809873"/>
            <a:ext cx="6580598" cy="4620417"/>
          </a:xfrm>
          <a:prstGeom prst="rect">
            <a:avLst/>
          </a:prstGeom>
          <a:solidFill>
            <a:schemeClr val="lt1"/>
          </a:solidFill>
          <a:ln w="12700" cmpd="dbl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91423" tIns="45712" rIns="91423" bIns="45712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1600" b="1" u="sng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60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１．保存活用会議運営に係る</a:t>
            </a:r>
            <a:r>
              <a:rPr lang="ja-JP" altLang="en-US" sz="1600" b="1" u="sng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総合調整</a:t>
            </a: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 algn="just"/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　</a:t>
            </a:r>
            <a:r>
              <a:rPr lang="ja-JP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同会議を開催し、「資産等保存管理事業」や「来訪者対策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・魅力発信</a:t>
            </a:r>
            <a:r>
              <a:rPr lang="ja-JP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事業」の取組方針、決算・予算等を審議・決定する。</a:t>
            </a:r>
          </a:p>
          <a:p>
            <a:pPr marL="180975" indent="-95250" algn="just"/>
            <a:r>
              <a:rPr lang="ja-JP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また、大阪府及び地元</a:t>
            </a:r>
            <a:r>
              <a:rPr lang="en-US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市の世界遺産、文化財、都市計画等の関係部署の職員からなる「資産専門部会」、「緩衝地帯専門部会」、「来訪者対策専門部会」の</a:t>
            </a:r>
            <a:r>
              <a:rPr lang="en-US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lang="ja-JP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つの専門部会を開催し、今後の百舌鳥・古市古墳群の保存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活用</a:t>
            </a:r>
            <a:r>
              <a:rPr lang="ja-JP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の具体的な対応方等について協議を行う。</a:t>
            </a: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ja-JP" altLang="en-US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60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２．資産等保存管理事業</a:t>
            </a:r>
            <a:endParaRPr lang="en-US" altLang="ja-JP" sz="1600" b="1" u="sng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 algn="just"/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 世界遺産一覧表記載推薦書の付属資料としてユネスコに提出した「包括的      保存管理計画」や、第</a:t>
            </a:r>
            <a:r>
              <a:rPr lang="en-US" altLang="ja-JP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43</a:t>
            </a:r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回世界遺産委員会における登録決議文の「追加的勧告」で求められた内容をふまえ、百舌鳥・古市古墳群の保存管理を適切に行う。</a:t>
            </a:r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endParaRPr lang="en-US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600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３．来訪者対策事業</a:t>
            </a:r>
            <a:endParaRPr lang="en-US" altLang="ja-JP" sz="1400" b="1" u="sng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180975" indent="-95250"/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　古墳群での受入環境整備などを通し、世界遺産「百舌鳥・古市古墳群」の価値や魅力を国内外に向けて発信する。</a:t>
            </a:r>
            <a:endParaRPr lang="ja-JP" altLang="ja-JP" sz="14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1090" y="10583"/>
            <a:ext cx="13690072" cy="4759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800" b="1" kern="1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/>
              </a:rPr>
              <a:t>令和７年度　百舌鳥・古市古墳群世界遺産保存活用会議　事業計画概要</a:t>
            </a:r>
            <a:endParaRPr lang="en-US" altLang="ja-JP" sz="1800" b="1" kern="1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/>
            </a:endParaRPr>
          </a:p>
        </p:txBody>
      </p:sp>
      <p:sp>
        <p:nvSpPr>
          <p:cNvPr id="45" name="AutoShape 226"/>
          <p:cNvSpPr>
            <a:spLocks noChangeArrowheads="1"/>
          </p:cNvSpPr>
          <p:nvPr/>
        </p:nvSpPr>
        <p:spPr bwMode="auto">
          <a:xfrm>
            <a:off x="228199" y="665857"/>
            <a:ext cx="3052226" cy="32131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440" tIns="45720" rIns="91440" bIns="4572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lnSpc>
                <a:spcPts val="1600"/>
              </a:lnSpc>
              <a:defRPr sz="1000"/>
            </a:pPr>
            <a:r>
              <a:rPr lang="ja-JP" altLang="en-US" sz="1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令和７年度　事業計画</a:t>
            </a:r>
            <a:endParaRPr lang="ja-JP" altLang="en-US" sz="1400" b="1" i="0" u="none" strike="noStrike" baseline="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AutoShape 226"/>
          <p:cNvSpPr>
            <a:spLocks noChangeArrowheads="1"/>
          </p:cNvSpPr>
          <p:nvPr/>
        </p:nvSpPr>
        <p:spPr bwMode="auto">
          <a:xfrm>
            <a:off x="7073503" y="665857"/>
            <a:ext cx="3052226" cy="32131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square" lIns="91440" tIns="45720" rIns="91440" bIns="4572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  <a:defRPr sz="1000"/>
            </a:pPr>
            <a:r>
              <a:rPr lang="ja-JP" altLang="en-US" sz="1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令和７年度　予算</a:t>
            </a:r>
            <a:endParaRPr lang="ja-JP" altLang="en-US" sz="1400" b="1" i="0" u="none" strike="noStrike" baseline="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706220"/>
              </p:ext>
            </p:extLst>
          </p:nvPr>
        </p:nvGraphicFramePr>
        <p:xfrm>
          <a:off x="7107989" y="1287386"/>
          <a:ext cx="6289958" cy="1622609"/>
        </p:xfrm>
        <a:graphic>
          <a:graphicData uri="http://schemas.openxmlformats.org/drawingml/2006/table">
            <a:tbl>
              <a:tblPr firstRow="1" firstCol="1" bandRow="1"/>
              <a:tblGrid>
                <a:gridCol w="1694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9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63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9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科　　　目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予算（円）</a:t>
                      </a:r>
                      <a:endParaRPr lang="ja-JP" sz="1200" b="1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内　　訳</a:t>
                      </a:r>
                      <a:r>
                        <a:rPr lang="ja-JP" altLang="en-US" sz="1200" b="1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（円）</a:t>
                      </a:r>
                      <a:endParaRPr lang="ja-JP" sz="1200" b="1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56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分担金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27,396,000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大阪府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en-US" alt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10,275,000</a:t>
                      </a:r>
                      <a:endParaRPr lang="ja-JP" sz="1200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堺市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721360" algn="l"/>
                        </a:tabLst>
                      </a:pPr>
                      <a:r>
                        <a:rPr lang="en-US" alt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10,275,000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羽曳野市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3,423,000</a:t>
                      </a:r>
                      <a:endParaRPr lang="ja-JP" sz="1200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56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藤井寺市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3,423,000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合　　計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27,396,000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 </a:t>
                      </a:r>
                      <a:endParaRPr lang="ja-JP" sz="1200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211340"/>
              </p:ext>
            </p:extLst>
          </p:nvPr>
        </p:nvGraphicFramePr>
        <p:xfrm>
          <a:off x="7128569" y="3330153"/>
          <a:ext cx="6264696" cy="2225378"/>
        </p:xfrm>
        <a:graphic>
          <a:graphicData uri="http://schemas.openxmlformats.org/drawingml/2006/table">
            <a:tbl>
              <a:tblPr firstRow="1" firstCol="1" bandRow="1"/>
              <a:tblGrid>
                <a:gridCol w="1690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9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科　　　目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予算（円）</a:t>
                      </a:r>
                      <a:endParaRPr lang="ja-JP" sz="1200" b="1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1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内　　容</a:t>
                      </a:r>
                      <a:endParaRPr lang="ja-JP" sz="1200" b="1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総合調整事業費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1,751,000</a:t>
                      </a:r>
                      <a:endParaRPr lang="ja-JP" sz="1200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保存活用会議開催</a:t>
                      </a:r>
                      <a:r>
                        <a:rPr 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費</a:t>
                      </a:r>
                      <a:r>
                        <a:rPr lang="ja-JP" altLang="en-US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、事務局運営費　等</a:t>
                      </a:r>
                      <a:endParaRPr lang="ja-JP" sz="1200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資産等保存管理</a:t>
                      </a:r>
                      <a:r>
                        <a:rPr 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事業費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8,393,000</a:t>
                      </a:r>
                      <a:endParaRPr lang="ja-JP" sz="1200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ユネスコ定期報告、その他報告書作成　等</a:t>
                      </a:r>
                      <a:endParaRPr lang="en-US" altLang="ja-JP" sz="1200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7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来訪者対策</a:t>
                      </a:r>
                      <a:r>
                        <a:rPr 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事業費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17,252,000</a:t>
                      </a:r>
                      <a:endParaRPr lang="ja-JP" sz="1200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価値理解促進事業、受入環境整備事業、ホームページ運営費、ＰＲツール作成費　等</a:t>
                      </a:r>
                      <a:endParaRPr lang="ja-JP" sz="1200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1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合</a:t>
                      </a:r>
                      <a:r>
                        <a:rPr lang="ja-JP" altLang="en-US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　　</a:t>
                      </a:r>
                      <a:r>
                        <a:rPr 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計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27,396,000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baseline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/>
                        </a:rPr>
                        <a:t> </a:t>
                      </a:r>
                      <a:endParaRPr lang="ja-JP" sz="1200" kern="100" baseline="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056561" y="1020992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＜収入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の部＞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56561" y="3042121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＜支出</a:t>
            </a:r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の部＞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3043323" y="8550873"/>
            <a:ext cx="345791" cy="126000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モニタリング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報告書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622117" y="6805247"/>
            <a:ext cx="216024" cy="121500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保存活用会議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8" name="ホームベース 47"/>
          <p:cNvSpPr/>
          <p:nvPr/>
        </p:nvSpPr>
        <p:spPr>
          <a:xfrm>
            <a:off x="1374443" y="9306817"/>
            <a:ext cx="11664000" cy="337337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ホームページの運営</a:t>
            </a:r>
            <a:r>
              <a:rPr lang="ja-JP" altLang="en-US" sz="12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充実、民間等連携事業・世界遺産学習会の開催など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7" name="ホームベース 36"/>
          <p:cNvSpPr/>
          <p:nvPr/>
        </p:nvSpPr>
        <p:spPr>
          <a:xfrm>
            <a:off x="3312145" y="6964403"/>
            <a:ext cx="9433048" cy="279095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　　　　</a:t>
            </a:r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受入れ環境整備事業（制作予定５月～９月・導入予定</a:t>
            </a:r>
            <a:r>
              <a:rPr lang="en-US" altLang="ja-JP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11</a:t>
            </a:r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月～）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3038442" y="6795472"/>
            <a:ext cx="350673" cy="1620000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ＨＩＡ他に関する</a:t>
            </a:r>
            <a:endParaRPr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ユネスコへの情報提供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>
          <a:xfrm>
            <a:off x="1367929" y="8825464"/>
            <a:ext cx="11664000" cy="337337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専門部会による協議、モニタリングの実施・とりまとめ、保全状況報告書作成など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6" name="ホームベース 42">
            <a:extLst>
              <a:ext uri="{FF2B5EF4-FFF2-40B4-BE49-F238E27FC236}">
                <a16:creationId xmlns:a16="http://schemas.microsoft.com/office/drawing/2014/main" id="{A518133E-DA55-4978-A1EB-D6B8B3B39ACD}"/>
              </a:ext>
            </a:extLst>
          </p:cNvPr>
          <p:cNvSpPr/>
          <p:nvPr/>
        </p:nvSpPr>
        <p:spPr>
          <a:xfrm>
            <a:off x="3312145" y="7484209"/>
            <a:ext cx="5040560" cy="295334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価値理解促進事業</a:t>
            </a:r>
            <a:endParaRPr lang="en-US" altLang="ja-JP" sz="1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C28B0ADB-4862-4AAB-8699-A2BCEDBFE49E}"/>
              </a:ext>
            </a:extLst>
          </p:cNvPr>
          <p:cNvSpPr/>
          <p:nvPr/>
        </p:nvSpPr>
        <p:spPr>
          <a:xfrm>
            <a:off x="12714407" y="6819475"/>
            <a:ext cx="216024" cy="1215006"/>
          </a:xfrm>
          <a:prstGeom prst="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保存活用会議</a:t>
            </a:r>
            <a:endParaRPr kumimoji="1" lang="ja-JP" altLang="en-US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47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9D51EB1CD8E7468EFBB635F741416F" ma:contentTypeVersion="16" ma:contentTypeDescription="新しいドキュメントを作成します。" ma:contentTypeScope="" ma:versionID="42c2114b72e829d717e6b57210d26a41">
  <xsd:schema xmlns:xsd="http://www.w3.org/2001/XMLSchema" xmlns:xs="http://www.w3.org/2001/XMLSchema" xmlns:p="http://schemas.microsoft.com/office/2006/metadata/properties" xmlns:ns2="c9b4d189-d954-42ac-8f9e-18f0ce8e2742" xmlns:ns3="19361d23-8b7f-430c-91ca-598da34f31f6" targetNamespace="http://schemas.microsoft.com/office/2006/metadata/properties" ma:root="true" ma:fieldsID="d4936524c96ceb95e8ec3ea90d08b916" ns2:_="" ns3:_="">
    <xsd:import namespace="c9b4d189-d954-42ac-8f9e-18f0ce8e2742"/>
    <xsd:import namespace="19361d23-8b7f-430c-91ca-598da34f31f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b4d189-d954-42ac-8f9e-18f0ce8e27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6aae724-c823-4c24-9806-5d62cdb841f1}" ma:internalName="TaxCatchAll" ma:showField="CatchAllData" ma:web="c9b4d189-d954-42ac-8f9e-18f0ce8e27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361d23-8b7f-430c-91ca-598da34f31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0ec38a9a-e4a9-4334-a6a0-647b9e3d2b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361d23-8b7f-430c-91ca-598da34f31f6">
      <Terms xmlns="http://schemas.microsoft.com/office/infopath/2007/PartnerControls"/>
    </lcf76f155ced4ddcb4097134ff3c332f>
    <TaxCatchAll xmlns="c9b4d189-d954-42ac-8f9e-18f0ce8e2742" xsi:nil="true"/>
  </documentManagement>
</p:properties>
</file>

<file path=customXml/itemProps1.xml><?xml version="1.0" encoding="utf-8"?>
<ds:datastoreItem xmlns:ds="http://schemas.openxmlformats.org/officeDocument/2006/customXml" ds:itemID="{DF200C85-8FAF-4C50-9FCA-C94EB88441EE}"/>
</file>

<file path=customXml/itemProps2.xml><?xml version="1.0" encoding="utf-8"?>
<ds:datastoreItem xmlns:ds="http://schemas.openxmlformats.org/officeDocument/2006/customXml" ds:itemID="{63BC808F-37C1-4EF8-BB68-0189DFAE1A9D}"/>
</file>

<file path=customXml/itemProps3.xml><?xml version="1.0" encoding="utf-8"?>
<ds:datastoreItem xmlns:ds="http://schemas.openxmlformats.org/officeDocument/2006/customXml" ds:itemID="{F82403A2-4017-41A9-B394-F4258DFA27A6}"/>
</file>

<file path=docProps/app.xml><?xml version="1.0" encoding="utf-8"?>
<Properties xmlns="http://schemas.openxmlformats.org/officeDocument/2006/extended-properties" xmlns:vt="http://schemas.openxmlformats.org/officeDocument/2006/docPropsVTypes">
  <TotalTime>3544</TotalTime>
  <Words>487</Words>
  <Application>Microsoft Office PowerPoint</Application>
  <PresentationFormat>ユーザー設定</PresentationFormat>
  <Paragraphs>87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大阪府</cp:lastModifiedBy>
  <cp:revision>409</cp:revision>
  <cp:lastPrinted>2025-02-25T09:25:59Z</cp:lastPrinted>
  <dcterms:created xsi:type="dcterms:W3CDTF">2014-07-11T05:14:15Z</dcterms:created>
  <dcterms:modified xsi:type="dcterms:W3CDTF">2025-03-10T04:21:40Z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0x010100559D51EB1CD8E7468EFBB635F741416F</vt:lpwstr>
  </property>
</Properties>
</file>